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AFC593-B7B7-17A8-30B0-D5A2F7EA47D0}" v="62" dt="2024-03-13T18:55:11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87" d="100"/>
          <a:sy n="87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ECEAE-6B2D-4A94-95F0-3D37607C9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508B4-11EE-4006-89C9-03F9BD9F3E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A3D64-8552-44CE-92E2-79D6EEFC3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A4D0C-E6C8-4FE6-A3F9-04E2A1D0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3E34F-F951-4E2D-9066-00046D38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13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1D299-E171-42F8-9805-879B55272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8F23A3-DD5B-4350-B3A0-511D151CC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75E00-4C95-4C9C-95F3-19B67A85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0328D-134F-4CDE-8C25-E45A7B32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BCA5E-85E7-4051-AB61-BD88C0981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0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E8211C-F8A5-4DC0-AC19-2952611A57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AA1369-EBFF-4BF7-A3C3-FCEE25053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3F7A4-45E0-401E-B423-FAE5A1D76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B3295-D804-4254-8D2C-70B1B41E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F9823-7E44-4BAA-B7A1-9C488C72C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2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FAA68-70A4-4918-A118-31A02A559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C6C37-ECB0-4F41-A212-746912CDE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DC892-B67E-4D36-B0BD-CD09B0CA2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FB0B-44EE-48CA-8DB8-2C260B8B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56447-B63F-460E-841A-C3C51A92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4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DA475-B9EE-4377-BF5F-3C1627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DFF3C-3B2F-48B9-B17B-1BD0FCCBC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BFF2A-934D-4842-AE7B-C688A6CAC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09C00-E47C-44C9-80B3-577933AA5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09AA5-13C9-466E-89EF-A3D5D2AB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03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DDF53-D6A3-42FE-9A1C-B2218F7CE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771B5-0D64-42F9-B8E4-0FF41B53F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6406E-939C-497B-B36A-EE7684621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B2B06-3E6E-4C09-9BEB-40E25A50B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0978B-7EE6-498F-921C-4A78D946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BE1E7-0CF7-4790-A00E-86D326E84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2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588ED-3999-4410-85AD-99136013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F88CE-D455-471E-B8D2-9BFF2BAB1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9F2CD-7F96-4EC7-BD0B-FCAA7BD0F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20980A-A95C-4863-8F04-139C830ACD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45F77A-4B8E-4503-88C8-3664A6FAEB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AC4880-2069-49FF-ADB8-DEFF11CA2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71D83F-4F0D-4D57-BC16-E9EB3AB2C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CDAA79-BCA9-44BC-9DF2-E2F1A042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3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DD78-E6FC-4610-B31B-52367805B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1A3114-0C3D-44C8-A526-1F30E8261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444096-FBE8-4183-9E93-02A277090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50A846-8305-4B92-8833-46250C17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0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EAB8C-24B2-4620-8B75-5F1C01A38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05F75-AF51-486D-8E69-A00CBB930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C9BFEC-2EDE-47EA-B471-28C098B0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6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B9B4D-3461-442D-AC5D-ADC55BE82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EDF50-A543-4BC0-9CC9-BC1F44672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948FFA-9ECA-456A-B25E-C7405096E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EEF7F-AF19-457C-8962-F573F02E7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E34D5B-C3F9-4F2A-8D54-09E99D3D5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5D1BC-CFB4-4581-ABF4-6CFE5F44B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3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D34A4-0843-40A7-84A9-5ECD87693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59661F-EF88-4F65-A1B4-0F624BEF77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E3A2E5-2721-4B33-A55E-0E3DE5D1B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4E5F8-7280-4BBA-BBEC-415304A26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AB5FCA-2359-4D4C-BCC2-F40EED6C8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F0A04-43A6-4E87-BB9C-799194CC2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4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894715-1174-4689-B1AB-F0C78098E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67038-28F9-4EF3-A1A3-2099B745D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B253D-421B-4884-94E1-1001B869AD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63558-DF2F-41FA-B0FE-FD9FF0030DAC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0FDFF-A623-4428-8C11-3DCD72E655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F6B10-8F6D-492F-93E2-86AEE8F90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0C050-8AC9-4E12-802E-39A251122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33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ayroll@up.edu" TargetMode="External"/><Relationship Id="rId2" Type="http://schemas.openxmlformats.org/officeDocument/2006/relationships/hyperlink" Target="mailto:Studentemployment@up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2FDD0-DB2A-4C96-B5DB-02F2BCB47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99318"/>
            <a:ext cx="9144000" cy="190976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eorgia"/>
              </a:rPr>
              <a:t>Adding Hours and Approving Student Timesheet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4ABA2A-A890-402C-886C-183D85E2F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921554"/>
            <a:ext cx="9144000" cy="1655762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By Student Employment</a:t>
            </a:r>
          </a:p>
        </p:txBody>
      </p:sp>
      <p:pic>
        <p:nvPicPr>
          <p:cNvPr id="4" name="Picture 3" descr="Grey text on a white background&#10;&#10;Description automatically generated">
            <a:extLst>
              <a:ext uri="{FF2B5EF4-FFF2-40B4-BE49-F238E27FC236}">
                <a16:creationId xmlns:a16="http://schemas.microsoft.com/office/drawing/2014/main" id="{00F86448-26A6-83C6-552B-CC45757B5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3260" y="3780383"/>
            <a:ext cx="6096000" cy="238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433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8F43E-76AB-C8A6-2EB8-A17C397E4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  <a:ea typeface="Calibri Light"/>
                <a:cs typeface="Calibri Light"/>
              </a:rPr>
              <a:t>Step 6 (con): Approving Timesheet</a:t>
            </a:r>
            <a:endParaRPr lang="en-US" dirty="0">
              <a:latin typeface="Georgia"/>
            </a:endParaRPr>
          </a:p>
        </p:txBody>
      </p:sp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63D1C0D6-D6CD-5036-DF11-973479D77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0849" y="1515707"/>
            <a:ext cx="5537490" cy="2516678"/>
          </a:xfrm>
          <a:prstGeom prst="rect">
            <a:avLst/>
          </a:prstGeom>
        </p:spPr>
      </p:pic>
      <p:pic>
        <p:nvPicPr>
          <p:cNvPr id="7" name="Picture 6" descr="A blue and white rectangles&#10;&#10;Description automatically generated">
            <a:extLst>
              <a:ext uri="{FF2B5EF4-FFF2-40B4-BE49-F238E27FC236}">
                <a16:creationId xmlns:a16="http://schemas.microsoft.com/office/drawing/2014/main" id="{9D550C36-F1FC-EFB0-3305-9034FE3A5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32" y="5892510"/>
            <a:ext cx="6196446" cy="587088"/>
          </a:xfrm>
          <a:prstGeom prst="rect">
            <a:avLst/>
          </a:prstGeom>
        </p:spPr>
      </p:pic>
      <p:sp>
        <p:nvSpPr>
          <p:cNvPr id="10" name="Arrow: Down 9">
            <a:extLst>
              <a:ext uri="{FF2B5EF4-FFF2-40B4-BE49-F238E27FC236}">
                <a16:creationId xmlns:a16="http://schemas.microsoft.com/office/drawing/2014/main" id="{D7DF4B3B-E06A-56DD-8962-E230B4418D57}"/>
              </a:ext>
            </a:extLst>
          </p:cNvPr>
          <p:cNvSpPr/>
          <p:nvPr/>
        </p:nvSpPr>
        <p:spPr>
          <a:xfrm>
            <a:off x="5763491" y="4170219"/>
            <a:ext cx="665018" cy="98367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E75287-31A9-8BA3-A142-B9DAFA82D3A9}"/>
              </a:ext>
            </a:extLst>
          </p:cNvPr>
          <p:cNvSpPr/>
          <p:nvPr/>
        </p:nvSpPr>
        <p:spPr>
          <a:xfrm>
            <a:off x="3169790" y="5886570"/>
            <a:ext cx="2944575" cy="6115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lose-up of a sign&#10;&#10;Description automatically generated">
            <a:extLst>
              <a:ext uri="{FF2B5EF4-FFF2-40B4-BE49-F238E27FC236}">
                <a16:creationId xmlns:a16="http://schemas.microsoft.com/office/drawing/2014/main" id="{46606469-7EA1-9181-C1A1-FDCB124A816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8605" r="23423" b="16279"/>
          <a:stretch/>
        </p:blipFill>
        <p:spPr>
          <a:xfrm>
            <a:off x="7979784" y="5943599"/>
            <a:ext cx="4063295" cy="487731"/>
          </a:xfrm>
          <a:prstGeom prst="rect">
            <a:avLst/>
          </a:prstGeom>
        </p:spPr>
      </p:pic>
      <p:sp>
        <p:nvSpPr>
          <p:cNvPr id="14" name="Arrow: Right 13">
            <a:extLst>
              <a:ext uri="{FF2B5EF4-FFF2-40B4-BE49-F238E27FC236}">
                <a16:creationId xmlns:a16="http://schemas.microsoft.com/office/drawing/2014/main" id="{3E00A0CA-BD24-263B-4816-5BF8CC5EC4BC}"/>
              </a:ext>
            </a:extLst>
          </p:cNvPr>
          <p:cNvSpPr/>
          <p:nvPr/>
        </p:nvSpPr>
        <p:spPr>
          <a:xfrm>
            <a:off x="6511635" y="5860473"/>
            <a:ext cx="1330035" cy="6927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52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6A662-6FAA-7014-F63D-954588636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  <a:ea typeface="Calibri Light"/>
                <a:cs typeface="Calibri Light"/>
              </a:rPr>
              <a:t>Contact Information</a:t>
            </a:r>
            <a:endParaRPr lang="en-US">
              <a:latin typeface="Georgi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37D91-4B57-A0C5-F0BE-1161E06FE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u="sng" dirty="0">
                <a:latin typeface="Georgia"/>
              </a:rPr>
              <a:t>Student Employment</a:t>
            </a:r>
          </a:p>
          <a:p>
            <a:r>
              <a:rPr lang="en-US" dirty="0">
                <a:latin typeface="Georgia"/>
                <a:hlinkClick r:id="rId2"/>
              </a:rPr>
              <a:t>Studentemployment@up.edu</a:t>
            </a:r>
            <a:endParaRPr lang="en-US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r>
              <a:rPr lang="en-US" dirty="0">
                <a:latin typeface="Georgia"/>
              </a:rPr>
              <a:t>Waldschmidt 110</a:t>
            </a:r>
          </a:p>
          <a:p>
            <a:endParaRPr lang="en-US" dirty="0">
              <a:latin typeface="Georgia"/>
            </a:endParaRPr>
          </a:p>
          <a:p>
            <a:pPr marL="0" indent="0">
              <a:buNone/>
            </a:pPr>
            <a:r>
              <a:rPr lang="en-US" u="sng" dirty="0">
                <a:latin typeface="Georgia"/>
              </a:rPr>
              <a:t>Payroll</a:t>
            </a:r>
          </a:p>
          <a:p>
            <a:r>
              <a:rPr lang="en-US" dirty="0">
                <a:latin typeface="Georgia"/>
                <a:hlinkClick r:id="rId3"/>
              </a:rPr>
              <a:t>Payroll@up.edu</a:t>
            </a:r>
            <a:endParaRPr lang="en-US" dirty="0">
              <a:latin typeface="Georgia"/>
            </a:endParaRPr>
          </a:p>
          <a:p>
            <a:r>
              <a:rPr lang="en-US" dirty="0">
                <a:latin typeface="Georgia"/>
              </a:rPr>
              <a:t>Waldschmidt 501</a:t>
            </a:r>
          </a:p>
          <a:p>
            <a:endParaRPr lang="en-US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61678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B56D8-9EEC-4DE3-B509-4056C6669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Step 1: Log Into Self Serve Banner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666D3-628E-4C49-BE34-7AEA4B2DB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Access Self Serve Banner at pilots.up.edu.</a:t>
            </a:r>
          </a:p>
          <a:p>
            <a:r>
              <a:rPr lang="en-US" dirty="0">
                <a:latin typeface="Georgia" panose="02040502050405020303" pitchFamily="18" charset="0"/>
              </a:rPr>
              <a:t>Log-in with student username and password.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D7AAD5-1834-4CAC-8B56-05BFC502E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134" y="2918914"/>
            <a:ext cx="4270582" cy="386549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BB3DE3E-CCDF-4BF8-AF9F-4D72FB51369D}"/>
              </a:ext>
            </a:extLst>
          </p:cNvPr>
          <p:cNvSpPr/>
          <p:nvPr/>
        </p:nvSpPr>
        <p:spPr>
          <a:xfrm>
            <a:off x="2854457" y="4287693"/>
            <a:ext cx="795130" cy="7288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6FB4C88-EBF7-4C7C-B9E8-CA063E93B87A}"/>
              </a:ext>
            </a:extLst>
          </p:cNvPr>
          <p:cNvSpPr/>
          <p:nvPr/>
        </p:nvSpPr>
        <p:spPr>
          <a:xfrm>
            <a:off x="4998695" y="4360272"/>
            <a:ext cx="1382233" cy="8287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71A4C0F-FF07-41B9-8FC6-EC05092BC6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3994" y="2764858"/>
            <a:ext cx="4257675" cy="401955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F74D14D-0F07-42FB-9F49-527D0F66B635}"/>
              </a:ext>
            </a:extLst>
          </p:cNvPr>
          <p:cNvSpPr/>
          <p:nvPr/>
        </p:nvSpPr>
        <p:spPr>
          <a:xfrm>
            <a:off x="7070651" y="4082902"/>
            <a:ext cx="3710763" cy="7549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46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86F17-2ECE-4E69-9795-A472CEEA9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Step 2: Navigate to the Employee Dashboard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E53A8-013C-4C03-9625-64C3FF943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74427" cy="4351338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Click “Employee” on Self Serve to go to the Employee Dashboard.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458655-3ED7-4FC4-BEF6-1374A49D5C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683059"/>
            <a:ext cx="10401300" cy="31718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FA8F159-A9B5-46ED-BAF0-3E53153B4883}"/>
              </a:ext>
            </a:extLst>
          </p:cNvPr>
          <p:cNvSpPr/>
          <p:nvPr/>
        </p:nvSpPr>
        <p:spPr>
          <a:xfrm>
            <a:off x="6283842" y="3848986"/>
            <a:ext cx="1541721" cy="4784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02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A145F-8D9F-4BF7-A81E-AA0ECB48E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Step 3: Start a Timesheet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405A2-FE17-482C-9970-27C9D047B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807149" cy="4351338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When in the Employee Dashboard, click “Enter Time”.</a:t>
            </a:r>
          </a:p>
          <a:p>
            <a:r>
              <a:rPr lang="en-US" dirty="0">
                <a:latin typeface="Georgia" panose="02040502050405020303" pitchFamily="18" charset="0"/>
              </a:rPr>
              <a:t>Click “Start Timesheet” of the appropriate work week to get into the timesheet.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When you’ve started the timesheet for the week, it will then say, “In Progress”.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CEDCE9-0FFA-4CA4-B56B-54E532894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7727" y="1825625"/>
            <a:ext cx="3248025" cy="1981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ACCCAC-14E0-48C2-9264-56B8FEB70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62" y="5220270"/>
            <a:ext cx="11682276" cy="118560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4B21DFE-ECFA-404F-A78B-93D65607EA89}"/>
              </a:ext>
            </a:extLst>
          </p:cNvPr>
          <p:cNvSpPr/>
          <p:nvPr/>
        </p:nvSpPr>
        <p:spPr>
          <a:xfrm>
            <a:off x="7567727" y="2721166"/>
            <a:ext cx="3248025" cy="5508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30A685-17FD-460E-AA44-15D005C8FCDC}"/>
              </a:ext>
            </a:extLst>
          </p:cNvPr>
          <p:cNvSpPr/>
          <p:nvPr/>
        </p:nvSpPr>
        <p:spPr>
          <a:xfrm>
            <a:off x="10003316" y="5220270"/>
            <a:ext cx="1933822" cy="5508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68D81C26-2D59-453A-9190-29BE76D2FD10}"/>
              </a:ext>
            </a:extLst>
          </p:cNvPr>
          <p:cNvSpPr/>
          <p:nvPr/>
        </p:nvSpPr>
        <p:spPr>
          <a:xfrm>
            <a:off x="8894027" y="4274288"/>
            <a:ext cx="595424" cy="8110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3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94B84-AD1A-45AA-A6EF-5868D38F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Step 4: Add Hours to Timesheet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43E38-AE94-41CF-9674-A75735115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2371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Click on the date that you want to add hours to.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The calendar box should be highlighted in blue.</a:t>
            </a:r>
          </a:p>
          <a:p>
            <a:r>
              <a:rPr lang="en-US" dirty="0">
                <a:latin typeface="Georgia" panose="02040502050405020303" pitchFamily="18" charset="0"/>
              </a:rPr>
              <a:t>Add start and end times.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Times must be input as XX:XX AM/PM.</a:t>
            </a:r>
          </a:p>
          <a:p>
            <a:pPr lvl="2"/>
            <a:r>
              <a:rPr lang="en-US" dirty="0">
                <a:latin typeface="Georgia" panose="02040502050405020303" pitchFamily="18" charset="0"/>
              </a:rPr>
              <a:t>Ex: 08:30 AM, 12:30 PM, 06:00 AM, 08:00 PM.</a:t>
            </a:r>
          </a:p>
          <a:p>
            <a:r>
              <a:rPr lang="en-US" dirty="0">
                <a:latin typeface="Georgia" panose="02040502050405020303" pitchFamily="18" charset="0"/>
              </a:rPr>
              <a:t>Click “Save” to save the entry.</a:t>
            </a:r>
          </a:p>
          <a:p>
            <a:r>
              <a:rPr lang="en-US" dirty="0">
                <a:latin typeface="Georgia"/>
              </a:rPr>
              <a:t>Note: if multiple shifts were completed </a:t>
            </a:r>
            <a:r>
              <a:rPr lang="en-US" b="1" u="sng" dirty="0">
                <a:latin typeface="Georgia"/>
              </a:rPr>
              <a:t>on the same day </a:t>
            </a:r>
            <a:r>
              <a:rPr lang="en-US" dirty="0">
                <a:latin typeface="Georgia"/>
              </a:rPr>
              <a:t>OR a lunch break was taken, click “Add More Time” to repeat the process.</a:t>
            </a:r>
          </a:p>
          <a:p>
            <a:pPr lvl="1"/>
            <a:r>
              <a:rPr lang="en-US" dirty="0">
                <a:latin typeface="Georgia"/>
              </a:rPr>
              <a:t>See Step 5 for more details on lunch breaks. </a:t>
            </a:r>
          </a:p>
          <a:p>
            <a:pPr lvl="1"/>
            <a:endParaRPr lang="en-US" dirty="0">
              <a:latin typeface="Georgia" panose="020405020504050203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620F58-E75B-40B8-AADF-2117CBCEF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37322" y="7256600"/>
            <a:ext cx="12192000" cy="4994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82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79110-1362-46D3-BF8A-B6599A77F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Step 4 (con): Timesheet View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96D307-BB8E-4385-BEDB-33246FDAE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488" y="1690688"/>
            <a:ext cx="11052312" cy="452773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BF8CB63-52FA-40BB-B5FC-2DB71EE3DAE1}"/>
              </a:ext>
            </a:extLst>
          </p:cNvPr>
          <p:cNvSpPr/>
          <p:nvPr/>
        </p:nvSpPr>
        <p:spPr>
          <a:xfrm>
            <a:off x="5035826" y="2080591"/>
            <a:ext cx="1550504" cy="11661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DDEFE4-D90F-4B00-B707-F9DB60C7F184}"/>
              </a:ext>
            </a:extLst>
          </p:cNvPr>
          <p:cNvSpPr/>
          <p:nvPr/>
        </p:nvSpPr>
        <p:spPr>
          <a:xfrm>
            <a:off x="3072809" y="3891516"/>
            <a:ext cx="5050465" cy="6808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A39180-5591-4E3B-B5A0-DB8DAEC31A76}"/>
              </a:ext>
            </a:extLst>
          </p:cNvPr>
          <p:cNvSpPr/>
          <p:nvPr/>
        </p:nvSpPr>
        <p:spPr>
          <a:xfrm>
            <a:off x="9409814" y="5773479"/>
            <a:ext cx="946298" cy="4449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5593E3-48B6-4637-8C0C-01D19DB86CCE}"/>
              </a:ext>
            </a:extLst>
          </p:cNvPr>
          <p:cNvSpPr txBox="1"/>
          <p:nvPr/>
        </p:nvSpPr>
        <p:spPr>
          <a:xfrm>
            <a:off x="4791278" y="1711259"/>
            <a:ext cx="244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2F59A9-A0BE-4EDA-980F-AFA40538F25A}"/>
              </a:ext>
            </a:extLst>
          </p:cNvPr>
          <p:cNvSpPr txBox="1"/>
          <p:nvPr/>
        </p:nvSpPr>
        <p:spPr>
          <a:xfrm>
            <a:off x="2771092" y="3521772"/>
            <a:ext cx="244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BDB726-84B2-4A6D-BB34-8690ECF11E3B}"/>
              </a:ext>
            </a:extLst>
          </p:cNvPr>
          <p:cNvSpPr txBox="1"/>
          <p:nvPr/>
        </p:nvSpPr>
        <p:spPr>
          <a:xfrm>
            <a:off x="9139994" y="5404147"/>
            <a:ext cx="244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98493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3EED8-E7CF-62B1-863A-86AF16BC4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  <a:cs typeface="Calibri Light"/>
              </a:rPr>
              <a:t>Step 5: Lunch Breaks</a:t>
            </a:r>
            <a:endParaRPr lang="en-US" dirty="0">
              <a:latin typeface="Georgi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C0C3A-7C1B-09E3-F16E-6028EE489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Georgia"/>
                <a:cs typeface="Calibri"/>
              </a:rPr>
              <a:t>If students are working 6 hours or more, an unpaid 30-min lunch break is required. </a:t>
            </a:r>
          </a:p>
          <a:p>
            <a:r>
              <a:rPr lang="en-US" dirty="0">
                <a:latin typeface="Georgia"/>
                <a:cs typeface="Calibri"/>
              </a:rPr>
              <a:t>Example Scenrio: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eorgia"/>
                <a:cs typeface="Calibri"/>
              </a:rPr>
              <a:t>Peter is working a 6-hour shift (9 AM – 3:30 PM) and will take an unpaid lunch break at 1 PM. His timesheet will look like the following: </a:t>
            </a: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577741FF-DED4-1161-7561-5A8C6639B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295" y="3996170"/>
            <a:ext cx="9934575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630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8F43E-76AB-C8A6-2EB8-A17C397E4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  <a:ea typeface="Calibri Light"/>
                <a:cs typeface="Calibri Light"/>
              </a:rPr>
              <a:t>Step 6: Approving Timesheet</a:t>
            </a:r>
            <a:endParaRPr lang="en-US">
              <a:latin typeface="Georgi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056FE-6E9B-B63E-263D-5AA3CEC9F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Georgia"/>
                <a:ea typeface="Calibri"/>
                <a:cs typeface="Calibri"/>
              </a:rPr>
              <a:t>After submitting </a:t>
            </a:r>
            <a:r>
              <a:rPr lang="en-US" b="1" u="sng" dirty="0">
                <a:latin typeface="Georgia"/>
                <a:ea typeface="Calibri"/>
                <a:cs typeface="Calibri"/>
              </a:rPr>
              <a:t>ALL </a:t>
            </a:r>
            <a:r>
              <a:rPr lang="en-US" dirty="0">
                <a:latin typeface="Georgia"/>
                <a:ea typeface="Calibri"/>
                <a:cs typeface="Calibri"/>
              </a:rPr>
              <a:t>times for your schedule: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eorgia"/>
                <a:ea typeface="Calibri"/>
                <a:cs typeface="Calibri"/>
              </a:rPr>
              <a:t>Click on the timesheet.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eorgia"/>
                <a:ea typeface="Calibri"/>
                <a:cs typeface="Calibri"/>
              </a:rPr>
              <a:t>Click "Preview" on the bottom-right corner of the page.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eorgia"/>
                <a:ea typeface="Calibri"/>
                <a:cs typeface="Calibri"/>
              </a:rPr>
              <a:t>Review all times in "Time Entry Detail". 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>
                <a:latin typeface="Georgia"/>
                <a:ea typeface="Calibri"/>
                <a:cs typeface="Calibri"/>
              </a:rPr>
              <a:t>Click "Return" if times are incorrect and changes need to be made.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eorgia"/>
                <a:ea typeface="Calibri"/>
                <a:cs typeface="Calibri"/>
              </a:rPr>
              <a:t>Click "Submit" if all time entries are correct for the week.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eorgia"/>
                <a:ea typeface="Calibri"/>
                <a:cs typeface="Calibri"/>
              </a:rPr>
              <a:t>"Timesheet successfully submitted" will appear on the top-right corner.</a:t>
            </a:r>
          </a:p>
          <a:p>
            <a:r>
              <a:rPr lang="en-US" dirty="0">
                <a:latin typeface="Georgia"/>
                <a:ea typeface="Calibri"/>
                <a:cs typeface="Calibri"/>
              </a:rPr>
              <a:t>See next slides for figures.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>
              <a:latin typeface="Georgia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 dirty="0">
              <a:latin typeface="Georgia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8435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8F43E-76AB-C8A6-2EB8-A17C397E4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/>
                <a:ea typeface="Calibri Light"/>
                <a:cs typeface="Calibri Light"/>
              </a:rPr>
              <a:t>Step 6 (con): Approving Timesheet</a:t>
            </a:r>
            <a:endParaRPr lang="en-US" dirty="0">
              <a:latin typeface="Georgia"/>
            </a:endParaRP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9E1FADEA-290A-1BA4-3792-1292F9B1E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78" y="1756931"/>
            <a:ext cx="11163299" cy="1875559"/>
          </a:xfrm>
          <a:prstGeom prst="rect">
            <a:avLst/>
          </a:prstGeom>
        </p:spPr>
      </p:pic>
      <p:pic>
        <p:nvPicPr>
          <p:cNvPr id="5" name="Picture 4" descr="A grey rectangle with white text&#10;&#10;Description automatically generated">
            <a:extLst>
              <a:ext uri="{FF2B5EF4-FFF2-40B4-BE49-F238E27FC236}">
                <a16:creationId xmlns:a16="http://schemas.microsoft.com/office/drawing/2014/main" id="{25D3BB95-CEB6-B7F7-C654-A2120730B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9872" y="5314777"/>
            <a:ext cx="9388186" cy="1387186"/>
          </a:xfrm>
          <a:prstGeom prst="rect">
            <a:avLst/>
          </a:prstGeom>
        </p:spPr>
      </p:pic>
      <p:sp>
        <p:nvSpPr>
          <p:cNvPr id="10" name="Arrow: Down 9">
            <a:extLst>
              <a:ext uri="{FF2B5EF4-FFF2-40B4-BE49-F238E27FC236}">
                <a16:creationId xmlns:a16="http://schemas.microsoft.com/office/drawing/2014/main" id="{3E2B28C1-7362-66D6-AA11-814498E3C73C}"/>
              </a:ext>
            </a:extLst>
          </p:cNvPr>
          <p:cNvSpPr/>
          <p:nvPr/>
        </p:nvSpPr>
        <p:spPr>
          <a:xfrm>
            <a:off x="5583382" y="3837710"/>
            <a:ext cx="1025236" cy="138545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2201DF-9284-E3A7-C14B-E185495D04B5}"/>
              </a:ext>
            </a:extLst>
          </p:cNvPr>
          <p:cNvSpPr/>
          <p:nvPr/>
        </p:nvSpPr>
        <p:spPr>
          <a:xfrm>
            <a:off x="523573" y="2949407"/>
            <a:ext cx="11160319" cy="6808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ED4758-21F0-4765-DFB1-D9B4619E0081}"/>
              </a:ext>
            </a:extLst>
          </p:cNvPr>
          <p:cNvSpPr/>
          <p:nvPr/>
        </p:nvSpPr>
        <p:spPr>
          <a:xfrm>
            <a:off x="7755645" y="5401661"/>
            <a:ext cx="2916866" cy="116573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11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209</Words>
  <Application>Microsoft Office PowerPoint</Application>
  <PresentationFormat>Widescreen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Adding Hours and Approving Student Timesheet</vt:lpstr>
      <vt:lpstr>Step 1: Log Into Self Serve Banner</vt:lpstr>
      <vt:lpstr>Step 2: Navigate to the Employee Dashboard</vt:lpstr>
      <vt:lpstr>Step 3: Start a Timesheet</vt:lpstr>
      <vt:lpstr>Step 4: Add Hours to Timesheet</vt:lpstr>
      <vt:lpstr>Step 4 (con): Timesheet View</vt:lpstr>
      <vt:lpstr>Step 5: Lunch Breaks</vt:lpstr>
      <vt:lpstr>Step 6: Approving Timesheet</vt:lpstr>
      <vt:lpstr>Step 6 (con): Approving Timesheet</vt:lpstr>
      <vt:lpstr>Step 6 (con): Approving Timesheet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Hours to Student Timesheet</dc:title>
  <dc:creator>hrstu2</dc:creator>
  <cp:lastModifiedBy>hrstu2</cp:lastModifiedBy>
  <cp:revision>222</cp:revision>
  <dcterms:created xsi:type="dcterms:W3CDTF">2024-03-04T17:16:36Z</dcterms:created>
  <dcterms:modified xsi:type="dcterms:W3CDTF">2024-03-13T18:56:06Z</dcterms:modified>
</cp:coreProperties>
</file>